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/>
    <p:restoredTop sz="94650"/>
  </p:normalViewPr>
  <p:slideViewPr>
    <p:cSldViewPr snapToGrid="0" snapToObjects="1" showGuides="1">
      <p:cViewPr>
        <p:scale>
          <a:sx n="62" d="100"/>
          <a:sy n="62" d="100"/>
        </p:scale>
        <p:origin x="3312" y="25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pn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8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54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75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759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5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97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78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960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98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202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7D9BF-8349-934F-B19F-962440F9ED4F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79BDA-6486-5A43-ADBC-8432DE2B7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681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/>
          <p:cNvGrpSpPr/>
          <p:nvPr/>
        </p:nvGrpSpPr>
        <p:grpSpPr>
          <a:xfrm>
            <a:off x="2370586" y="561172"/>
            <a:ext cx="7901966" cy="5879970"/>
            <a:chOff x="2370586" y="561172"/>
            <a:chExt cx="7901966" cy="587997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74133" y="1021977"/>
              <a:ext cx="7198419" cy="5419165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3339354" y="4370294"/>
              <a:ext cx="5871881" cy="18825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327779" y="4486551"/>
              <a:ext cx="5889811" cy="189621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l="2647" t="4850" r="60845" b="22971"/>
            <a:stretch/>
          </p:blipFill>
          <p:spPr>
            <a:xfrm>
              <a:off x="2469871" y="779928"/>
              <a:ext cx="3693364" cy="2622177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3327779" y="5632786"/>
              <a:ext cx="5889811" cy="28238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5353826" y="5017607"/>
                  <a:ext cx="153311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latin typeface="Arial" charset="0"/>
                      <a:ea typeface="Arial" charset="0"/>
                      <a:cs typeface="Arial" charset="0"/>
                    </a:rPr>
                    <a:t>10 </a:t>
                  </a:r>
                  <a14:m>
                    <m:oMath xmlns:m="http://schemas.openxmlformats.org/officeDocument/2006/math">
                      <m:r>
                        <a:rPr lang="en-CA" sz="1600" i="1">
                          <a:latin typeface="Cambria Math" charset="0"/>
                          <a:ea typeface="Arial" charset="0"/>
                          <a:cs typeface="Arial" charset="0"/>
                        </a:rPr>
                        <m:t>𝛺</m:t>
                      </m:r>
                      <m:r>
                        <a:rPr lang="en-CA" sz="1600" i="1">
                          <a:latin typeface="Cambria Math" charset="0"/>
                          <a:ea typeface="Arial" charset="0"/>
                          <a:cs typeface="Arial" charset="0"/>
                        </a:rPr>
                        <m:t>𝑚</m:t>
                      </m:r>
                    </m:oMath>
                  </a14:m>
                  <a:endParaRPr lang="en-US" sz="1600" i="1" dirty="0">
                    <a:latin typeface="Times New Roman" panose="02020603050405020304" pitchFamily="18" charset="0"/>
                    <a:ea typeface="Arial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53826" y="5017607"/>
                  <a:ext cx="1533112" cy="338554"/>
                </a:xfrm>
                <a:prstGeom prst="rect">
                  <a:avLst/>
                </a:prstGeom>
                <a:blipFill>
                  <a:blip r:embed="rId4"/>
                  <a:stretch>
                    <a:fillRect t="-7143" b="-1785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6886938" y="4421833"/>
                  <a:ext cx="153311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latin typeface="Arial" charset="0"/>
                      <a:ea typeface="Arial" charset="0"/>
                      <a:cs typeface="Arial" charset="0"/>
                    </a:rPr>
                    <a:t>100 </a:t>
                  </a:r>
                  <a14:m>
                    <m:oMath xmlns:m="http://schemas.openxmlformats.org/officeDocument/2006/math">
                      <m:r>
                        <a:rPr lang="en-CA" sz="1600" b="0" i="1" smtClean="0">
                          <a:latin typeface="Cambria Math" charset="0"/>
                          <a:ea typeface="Arial" charset="0"/>
                          <a:cs typeface="Arial" charset="0"/>
                        </a:rPr>
                        <m:t>𝛺</m:t>
                      </m:r>
                      <m:r>
                        <a:rPr lang="en-CA" sz="1600" b="0" i="1" smtClean="0">
                          <a:latin typeface="Cambria Math" charset="0"/>
                          <a:ea typeface="Arial" charset="0"/>
                          <a:cs typeface="Arial" charset="0"/>
                        </a:rPr>
                        <m:t>𝑚</m:t>
                      </m:r>
                    </m:oMath>
                  </a14:m>
                  <a:endParaRPr lang="en-US" sz="1600" i="1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86938" y="4421833"/>
                  <a:ext cx="1533112" cy="338554"/>
                </a:xfrm>
                <a:prstGeom prst="rect">
                  <a:avLst/>
                </a:prstGeom>
                <a:blipFill>
                  <a:blip r:embed="rId5"/>
                  <a:stretch>
                    <a:fillRect t="-7407" b="-22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6880619" y="5604703"/>
                  <a:ext cx="153311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latin typeface="Arial" charset="0"/>
                      <a:ea typeface="Arial" charset="0"/>
                      <a:cs typeface="Arial" charset="0"/>
                    </a:rPr>
                    <a:t>1 </a:t>
                  </a:r>
                  <a14:m>
                    <m:oMath xmlns:m="http://schemas.openxmlformats.org/officeDocument/2006/math">
                      <m:r>
                        <a:rPr lang="en-CA" sz="1600" i="1">
                          <a:latin typeface="Cambria Math" charset="0"/>
                          <a:ea typeface="Arial" charset="0"/>
                          <a:cs typeface="Arial" charset="0"/>
                        </a:rPr>
                        <m:t>𝛺</m:t>
                      </m:r>
                      <m:r>
                        <a:rPr lang="en-CA" sz="1600" i="1">
                          <a:latin typeface="Cambria Math" charset="0"/>
                          <a:ea typeface="Arial" charset="0"/>
                          <a:cs typeface="Arial" charset="0"/>
                        </a:rPr>
                        <m:t>𝑚</m:t>
                      </m:r>
                    </m:oMath>
                  </a14:m>
                  <a:endParaRPr lang="en-US" sz="1600" i="1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80619" y="5604703"/>
                  <a:ext cx="1533112" cy="338554"/>
                </a:xfrm>
                <a:prstGeom prst="rect">
                  <a:avLst/>
                </a:prstGeom>
                <a:blipFill>
                  <a:blip r:embed="rId6"/>
                  <a:stretch>
                    <a:fillRect b="-2142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Data 10"/>
            <p:cNvSpPr/>
            <p:nvPr/>
          </p:nvSpPr>
          <p:spPr>
            <a:xfrm>
              <a:off x="3820180" y="3665717"/>
              <a:ext cx="3067291" cy="455066"/>
            </a:xfrm>
            <a:prstGeom prst="flowChartInputOutpu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105690" y="3372714"/>
              <a:ext cx="15331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400" dirty="0" err="1">
                  <a:solidFill>
                    <a:srgbClr val="C00000"/>
                  </a:solidFill>
                  <a:latin typeface="Arial" charset="0"/>
                  <a:ea typeface="Arial" charset="0"/>
                  <a:cs typeface="Arial" charset="0"/>
                </a:rPr>
                <a:t>Tx</a:t>
              </a:r>
              <a:endParaRPr lang="en-US" sz="1400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3" name="Data 12"/>
            <p:cNvSpPr/>
            <p:nvPr/>
          </p:nvSpPr>
          <p:spPr>
            <a:xfrm>
              <a:off x="4874707" y="3807205"/>
              <a:ext cx="958235" cy="142165"/>
            </a:xfrm>
            <a:prstGeom prst="flowChartInputOutpu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28841" y="3688502"/>
              <a:ext cx="15331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400" dirty="0">
                  <a:solidFill>
                    <a:srgbClr val="00B0F0"/>
                  </a:solidFill>
                  <a:latin typeface="Arial" charset="0"/>
                  <a:ea typeface="Arial" charset="0"/>
                  <a:cs typeface="Arial" charset="0"/>
                </a:rPr>
                <a:t>Rx</a:t>
              </a:r>
              <a:endParaRPr lang="en-US" sz="14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58894" y="3661037"/>
              <a:ext cx="1533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>
                  <a:latin typeface="Arial" charset="0"/>
                  <a:ea typeface="Arial" charset="0"/>
                  <a:cs typeface="Arial" charset="0"/>
                </a:rPr>
                <a:t>NanoTEM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074133" y="561172"/>
              <a:ext cx="1533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err="1">
                  <a:latin typeface="Arial" charset="0"/>
                  <a:ea typeface="Arial" charset="0"/>
                  <a:cs typeface="Arial" charset="0"/>
                </a:rPr>
                <a:t>Geotem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906786" y="561172"/>
              <a:ext cx="1533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>
                  <a:latin typeface="Arial" charset="0"/>
                  <a:ea typeface="Arial" charset="0"/>
                  <a:cs typeface="Arial" charset="0"/>
                </a:rPr>
                <a:t>Resolve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3229336" y="4349584"/>
              <a:ext cx="6003685" cy="1551293"/>
              <a:chOff x="3112580" y="4349584"/>
              <a:chExt cx="6120442" cy="1551293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>
                <a:off x="3112580" y="4486551"/>
                <a:ext cx="612044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112580" y="4662101"/>
                <a:ext cx="612044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3112580" y="5632219"/>
                <a:ext cx="612044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3112580" y="5900877"/>
                <a:ext cx="612044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3112580" y="4349584"/>
                <a:ext cx="612044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/>
            <p:cNvSpPr txBox="1"/>
            <p:nvPr/>
          </p:nvSpPr>
          <p:spPr>
            <a:xfrm>
              <a:off x="2386732" y="4180307"/>
              <a:ext cx="8830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1600" dirty="0">
                  <a:latin typeface="Arial" charset="0"/>
                  <a:ea typeface="Arial" charset="0"/>
                  <a:cs typeface="Arial" charset="0"/>
                </a:rPr>
                <a:t>0</a:t>
              </a:r>
              <a:endParaRPr lang="en-US" sz="16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377087" y="4355857"/>
              <a:ext cx="8830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1600" dirty="0">
                  <a:latin typeface="Arial" charset="0"/>
                  <a:ea typeface="Arial" charset="0"/>
                  <a:cs typeface="Arial" charset="0"/>
                </a:rPr>
                <a:t>10</a:t>
              </a:r>
              <a:endParaRPr lang="en-US" sz="16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379015" y="4531407"/>
              <a:ext cx="8830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1600" dirty="0">
                  <a:latin typeface="Arial" charset="0"/>
                  <a:ea typeface="Arial" charset="0"/>
                  <a:cs typeface="Arial" charset="0"/>
                </a:rPr>
                <a:t>30</a:t>
              </a:r>
              <a:endParaRPr lang="en-US" sz="16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377087" y="5462942"/>
              <a:ext cx="8830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1600" dirty="0">
                  <a:latin typeface="Arial" charset="0"/>
                  <a:ea typeface="Arial" charset="0"/>
                  <a:cs typeface="Arial" charset="0"/>
                </a:rPr>
                <a:t>150</a:t>
              </a:r>
              <a:endParaRPr lang="en-US" sz="16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77087" y="5749572"/>
              <a:ext cx="8830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1600" dirty="0">
                  <a:latin typeface="Arial" charset="0"/>
                  <a:ea typeface="Arial" charset="0"/>
                  <a:cs typeface="Arial" charset="0"/>
                </a:rPr>
                <a:t>185</a:t>
              </a:r>
              <a:endParaRPr lang="en-US" sz="16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 rot="16200000">
              <a:off x="1788696" y="4931474"/>
              <a:ext cx="1533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>
                  <a:latin typeface="Arial" charset="0"/>
                  <a:ea typeface="Arial" charset="0"/>
                  <a:cs typeface="Arial" charset="0"/>
                </a:rPr>
                <a:t>Depth (</a:t>
              </a:r>
              <a:r>
                <a:rPr lang="en-CA" i="1" dirty="0">
                  <a:latin typeface="Arial" charset="0"/>
                  <a:ea typeface="Arial" charset="0"/>
                  <a:cs typeface="Arial" charset="0"/>
                </a:rPr>
                <a:t>m</a:t>
              </a:r>
              <a:r>
                <a:rPr lang="en-CA" dirty="0"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5125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279834" y="971273"/>
            <a:ext cx="8992718" cy="5458101"/>
            <a:chOff x="1279834" y="971273"/>
            <a:chExt cx="8992718" cy="5458101"/>
          </a:xfrm>
        </p:grpSpPr>
        <p:grpSp>
          <p:nvGrpSpPr>
            <p:cNvPr id="61" name="Group 60"/>
            <p:cNvGrpSpPr/>
            <p:nvPr/>
          </p:nvGrpSpPr>
          <p:grpSpPr>
            <a:xfrm>
              <a:off x="1279834" y="971273"/>
              <a:ext cx="8992718" cy="5458101"/>
              <a:chOff x="1279834" y="971273"/>
              <a:chExt cx="8992718" cy="5458101"/>
            </a:xfrm>
          </p:grpSpPr>
          <p:pic>
            <p:nvPicPr>
              <p:cNvPr id="33" name="Picture 2" descr="airbornetdem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3833"/>
              <a:stretch/>
            </p:blipFill>
            <p:spPr bwMode="auto">
              <a:xfrm>
                <a:off x="3086706" y="3390899"/>
                <a:ext cx="7185846" cy="30384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3339354" y="4360769"/>
                <a:ext cx="5871881" cy="1882588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rot="16200000">
                <a:off x="1788696" y="4931474"/>
                <a:ext cx="15331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>
                    <a:latin typeface="Arial" charset="0"/>
                    <a:ea typeface="Arial" charset="0"/>
                    <a:cs typeface="Arial" charset="0"/>
                  </a:rPr>
                  <a:t>Depth (</a:t>
                </a:r>
                <a:r>
                  <a:rPr lang="en-CA" i="1" dirty="0">
                    <a:latin typeface="Arial" charset="0"/>
                    <a:ea typeface="Arial" charset="0"/>
                    <a:cs typeface="Arial" charset="0"/>
                  </a:rPr>
                  <a:t>m</a:t>
                </a:r>
                <a:r>
                  <a:rPr lang="en-CA" dirty="0">
                    <a:latin typeface="Arial" charset="0"/>
                    <a:ea typeface="Arial" charset="0"/>
                    <a:cs typeface="Arial" charset="0"/>
                  </a:rPr>
                  <a:t>)</a:t>
                </a:r>
                <a:endParaRPr lang="en-US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cxnSp>
            <p:nvCxnSpPr>
              <p:cNvPr id="36" name="Straight Connector 35"/>
              <p:cNvCxnSpPr/>
              <p:nvPr/>
            </p:nvCxnSpPr>
            <p:spPr>
              <a:xfrm>
                <a:off x="3200761" y="4908697"/>
                <a:ext cx="2713885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3200761" y="4339930"/>
                <a:ext cx="6003685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358157" y="4170653"/>
                <a:ext cx="8830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CA" sz="1600" dirty="0">
                    <a:latin typeface="Arial" charset="0"/>
                    <a:ea typeface="Arial" charset="0"/>
                    <a:cs typeface="Arial" charset="0"/>
                  </a:rPr>
                  <a:t>0</a:t>
                </a:r>
                <a:endParaRPr lang="en-US" sz="16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348512" y="4752603"/>
                <a:ext cx="8830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CA" sz="1600" dirty="0">
                    <a:latin typeface="Arial" charset="0"/>
                    <a:ea typeface="Arial" charset="0"/>
                    <a:cs typeface="Arial" charset="0"/>
                  </a:rPr>
                  <a:t>50</a:t>
                </a:r>
                <a:endParaRPr lang="en-US" sz="16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2348512" y="5948588"/>
                <a:ext cx="8830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CA" sz="1600" dirty="0">
                    <a:latin typeface="Arial" charset="0"/>
                    <a:ea typeface="Arial" charset="0"/>
                    <a:cs typeface="Arial" charset="0"/>
                  </a:rPr>
                  <a:t>450</a:t>
                </a:r>
                <a:endParaRPr lang="en-US" sz="16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0" name="Cube 19"/>
              <p:cNvSpPr/>
              <p:nvPr/>
            </p:nvSpPr>
            <p:spPr>
              <a:xfrm>
                <a:off x="5914646" y="4398869"/>
                <a:ext cx="721296" cy="1708316"/>
              </a:xfrm>
              <a:prstGeom prst="cube">
                <a:avLst>
                  <a:gd name="adj" fmla="val 71416"/>
                </a:avLst>
              </a:prstGeom>
              <a:solidFill>
                <a:srgbClr val="C00000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46" name="Picture 2" descr="airbornetdem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6343"/>
              <a:stretch/>
            </p:blipFill>
            <p:spPr bwMode="auto">
              <a:xfrm>
                <a:off x="1279834" y="971273"/>
                <a:ext cx="7185846" cy="23617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49" name="Straight Connector 48"/>
              <p:cNvCxnSpPr/>
              <p:nvPr/>
            </p:nvCxnSpPr>
            <p:spPr>
              <a:xfrm>
                <a:off x="3200761" y="6103139"/>
                <a:ext cx="2713885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31768" y="2221365"/>
                <a:ext cx="1836402" cy="1059717"/>
              </a:xfrm>
              <a:prstGeom prst="rect">
                <a:avLst/>
              </a:prstGeom>
            </p:spPr>
          </p:pic>
          <p:sp>
            <p:nvSpPr>
              <p:cNvPr id="48" name="TextBox 47"/>
              <p:cNvSpPr txBox="1"/>
              <p:nvPr/>
            </p:nvSpPr>
            <p:spPr>
              <a:xfrm>
                <a:off x="6237194" y="1905000"/>
                <a:ext cx="1916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Step-off waveform</a:t>
                </a:r>
              </a:p>
            </p:txBody>
          </p:sp>
          <p:cxnSp>
            <p:nvCxnSpPr>
              <p:cNvPr id="54" name="Straight Arrow Connector 53"/>
              <p:cNvCxnSpPr/>
              <p:nvPr/>
            </p:nvCxnSpPr>
            <p:spPr>
              <a:xfrm>
                <a:off x="5422900" y="3332973"/>
                <a:ext cx="0" cy="464327"/>
              </a:xfrm>
              <a:prstGeom prst="straightConnector1">
                <a:avLst/>
              </a:prstGeom>
              <a:ln>
                <a:solidFill>
                  <a:schemeClr val="bg2">
                    <a:lumMod val="25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/>
              <p:cNvSpPr txBox="1"/>
              <p:nvPr/>
            </p:nvSpPr>
            <p:spPr>
              <a:xfrm>
                <a:off x="5431491" y="3378199"/>
                <a:ext cx="1916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30 </a:t>
                </a:r>
                <a:r>
                  <a:rPr lang="en-CA" sz="16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  <a:r>
                  <a:rPr lang="en-CA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height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TextBox 63"/>
                <p:cNvSpPr txBox="1"/>
                <p:nvPr/>
              </p:nvSpPr>
              <p:spPr>
                <a:xfrm>
                  <a:off x="7667216" y="5111330"/>
                  <a:ext cx="1544019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CA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1000 </a:t>
                  </a:r>
                  <a14:m>
                    <m:oMath xmlns:m="http://schemas.openxmlformats.org/officeDocument/2006/math">
                      <m:r>
                        <a:rPr lang="en-CA" sz="1600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𝛺</m:t>
                      </m:r>
                      <m:r>
                        <a:rPr lang="en-CA" sz="1600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𝑚</m:t>
                      </m:r>
                    </m:oMath>
                  </a14:m>
                  <a:endParaRPr lang="en-CA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 xmlns="">
            <p:sp>
              <p:nvSpPr>
                <p:cNvPr id="64" name="TextBox 6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67216" y="5111330"/>
                  <a:ext cx="1544019" cy="338554"/>
                </a:xfrm>
                <a:prstGeom prst="rect">
                  <a:avLst/>
                </a:prstGeom>
                <a:blipFill>
                  <a:blip r:embed="rId4"/>
                  <a:stretch>
                    <a:fillRect l="-2459" b="-2142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TextBox 64"/>
                <p:cNvSpPr txBox="1"/>
                <p:nvPr/>
              </p:nvSpPr>
              <p:spPr>
                <a:xfrm>
                  <a:off x="6261433" y="5886820"/>
                  <a:ext cx="191620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CA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10 </a:t>
                  </a:r>
                  <a14:m>
                    <m:oMath xmlns:m="http://schemas.openxmlformats.org/officeDocument/2006/math">
                      <m:r>
                        <a:rPr lang="en-CA" sz="16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𝛺</m:t>
                      </m:r>
                      <m:r>
                        <a:rPr lang="en-CA" sz="16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𝑚</m:t>
                      </m:r>
                    </m:oMath>
                  </a14:m>
                  <a:endParaRPr lang="en-CA" sz="1600" i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 xmlns="">
            <p:sp>
              <p:nvSpPr>
                <p:cNvPr id="65" name="TextBox 6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61433" y="5886820"/>
                  <a:ext cx="1916206" cy="338554"/>
                </a:xfrm>
                <a:prstGeom prst="rect">
                  <a:avLst/>
                </a:prstGeom>
                <a:blipFill>
                  <a:blip r:embed="rId5"/>
                  <a:stretch>
                    <a:fillRect l="-1316" t="-3704" b="-22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245833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279834" y="971273"/>
            <a:ext cx="8992718" cy="5458101"/>
            <a:chOff x="1279834" y="971273"/>
            <a:chExt cx="8992718" cy="5458101"/>
          </a:xfrm>
        </p:grpSpPr>
        <p:grpSp>
          <p:nvGrpSpPr>
            <p:cNvPr id="61" name="Group 60"/>
            <p:cNvGrpSpPr/>
            <p:nvPr/>
          </p:nvGrpSpPr>
          <p:grpSpPr>
            <a:xfrm>
              <a:off x="1279834" y="971273"/>
              <a:ext cx="8992718" cy="5458101"/>
              <a:chOff x="1279834" y="971273"/>
              <a:chExt cx="8992718" cy="5458101"/>
            </a:xfrm>
          </p:grpSpPr>
          <p:pic>
            <p:nvPicPr>
              <p:cNvPr id="33" name="Picture 2" descr="airbornetdem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3833"/>
              <a:stretch/>
            </p:blipFill>
            <p:spPr bwMode="auto">
              <a:xfrm>
                <a:off x="3086706" y="3390899"/>
                <a:ext cx="7185846" cy="30384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3339354" y="4360769"/>
                <a:ext cx="5871881" cy="1882588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 rot="16200000">
                <a:off x="1788696" y="4931474"/>
                <a:ext cx="15331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>
                    <a:latin typeface="Arial" charset="0"/>
                    <a:ea typeface="Arial" charset="0"/>
                    <a:cs typeface="Arial" charset="0"/>
                  </a:rPr>
                  <a:t>Depth (m)</a:t>
                </a:r>
                <a:endParaRPr lang="en-US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cxnSp>
            <p:nvCxnSpPr>
              <p:cNvPr id="36" name="Straight Connector 35"/>
              <p:cNvCxnSpPr/>
              <p:nvPr/>
            </p:nvCxnSpPr>
            <p:spPr>
              <a:xfrm>
                <a:off x="3200761" y="4908697"/>
                <a:ext cx="2713885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3200761" y="4339930"/>
                <a:ext cx="6003685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358157" y="4170653"/>
                <a:ext cx="8830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CA" sz="1600" dirty="0">
                    <a:latin typeface="Arial" charset="0"/>
                    <a:ea typeface="Arial" charset="0"/>
                    <a:cs typeface="Arial" charset="0"/>
                  </a:rPr>
                  <a:t>0</a:t>
                </a:r>
                <a:endParaRPr lang="en-US" sz="16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348512" y="4752603"/>
                <a:ext cx="8830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CA" sz="1600" dirty="0">
                    <a:latin typeface="Arial" charset="0"/>
                    <a:ea typeface="Arial" charset="0"/>
                    <a:cs typeface="Arial" charset="0"/>
                  </a:rPr>
                  <a:t>50</a:t>
                </a:r>
                <a:endParaRPr lang="en-US" sz="16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2348512" y="5948588"/>
                <a:ext cx="8830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CA" sz="1600" dirty="0">
                    <a:latin typeface="Arial" charset="0"/>
                    <a:ea typeface="Arial" charset="0"/>
                    <a:cs typeface="Arial" charset="0"/>
                  </a:rPr>
                  <a:t>450</a:t>
                </a:r>
                <a:endParaRPr lang="en-US" sz="16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0" name="Cube 19"/>
              <p:cNvSpPr/>
              <p:nvPr/>
            </p:nvSpPr>
            <p:spPr>
              <a:xfrm>
                <a:off x="5914646" y="4398869"/>
                <a:ext cx="721296" cy="1708316"/>
              </a:xfrm>
              <a:prstGeom prst="cube">
                <a:avLst>
                  <a:gd name="adj" fmla="val 71416"/>
                </a:avLst>
              </a:prstGeom>
              <a:solidFill>
                <a:srgbClr val="C00000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pic>
            <p:nvPicPr>
              <p:cNvPr id="46" name="Picture 2" descr="airbornetdem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6343"/>
              <a:stretch/>
            </p:blipFill>
            <p:spPr bwMode="auto">
              <a:xfrm>
                <a:off x="1279834" y="971273"/>
                <a:ext cx="7185846" cy="23617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49" name="Straight Connector 48"/>
              <p:cNvCxnSpPr/>
              <p:nvPr/>
            </p:nvCxnSpPr>
            <p:spPr>
              <a:xfrm>
                <a:off x="3200761" y="6103139"/>
                <a:ext cx="2713885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31768" y="2221365"/>
                <a:ext cx="1836402" cy="1059717"/>
              </a:xfrm>
              <a:prstGeom prst="rect">
                <a:avLst/>
              </a:prstGeom>
            </p:spPr>
          </p:pic>
          <p:sp>
            <p:nvSpPr>
              <p:cNvPr id="48" name="TextBox 47"/>
              <p:cNvSpPr txBox="1"/>
              <p:nvPr/>
            </p:nvSpPr>
            <p:spPr>
              <a:xfrm>
                <a:off x="6237194" y="1905000"/>
                <a:ext cx="1916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Step-off waveform</a:t>
                </a:r>
              </a:p>
            </p:txBody>
          </p:sp>
          <p:cxnSp>
            <p:nvCxnSpPr>
              <p:cNvPr id="54" name="Straight Arrow Connector 53"/>
              <p:cNvCxnSpPr/>
              <p:nvPr/>
            </p:nvCxnSpPr>
            <p:spPr>
              <a:xfrm>
                <a:off x="5422900" y="3332973"/>
                <a:ext cx="0" cy="464327"/>
              </a:xfrm>
              <a:prstGeom prst="straightConnector1">
                <a:avLst/>
              </a:prstGeom>
              <a:ln>
                <a:solidFill>
                  <a:schemeClr val="bg2">
                    <a:lumMod val="25000"/>
                  </a:schemeClr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/>
              <p:cNvSpPr txBox="1"/>
              <p:nvPr/>
            </p:nvSpPr>
            <p:spPr>
              <a:xfrm>
                <a:off x="5431491" y="3378199"/>
                <a:ext cx="191620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30 m height</a:t>
                </a:r>
              </a:p>
            </p:txBody>
          </p:sp>
        </p:grpSp>
        <p:sp>
          <p:nvSpPr>
            <p:cNvPr id="64" name="TextBox 63"/>
            <p:cNvSpPr txBox="1"/>
            <p:nvPr/>
          </p:nvSpPr>
          <p:spPr>
            <a:xfrm>
              <a:off x="7667216" y="5111330"/>
              <a:ext cx="154401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 dirty="0">
                  <a:latin typeface="Arial" panose="020B0604020202020204" pitchFamily="34" charset="0"/>
                  <a:cs typeface="Arial" panose="020B0604020202020204" pitchFamily="34" charset="0"/>
                </a:rPr>
                <a:t>1000 </a:t>
              </a:r>
              <a:r>
                <a:rPr lang="el-GR" sz="1600" dirty="0">
                  <a:latin typeface="Arial" panose="020B0604020202020204" pitchFamily="34" charset="0"/>
                  <a:cs typeface="Arial" panose="020B0604020202020204" pitchFamily="34" charset="0"/>
                </a:rPr>
                <a:t>Ω</a:t>
              </a:r>
              <a:r>
                <a:rPr lang="en-CA" sz="1600" dirty="0">
                  <a:latin typeface="Arial" panose="020B0604020202020204" pitchFamily="34" charset="0"/>
                  <a:cs typeface="Arial" panose="020B0604020202020204" pitchFamily="34" charset="0"/>
                </a:rPr>
                <a:t>m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 rot="19047448">
              <a:off x="5962897" y="5011481"/>
              <a:ext cx="8823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600" dirty="0"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l-GR" sz="1600" dirty="0">
                  <a:latin typeface="Arial" panose="020B0604020202020204" pitchFamily="34" charset="0"/>
                  <a:cs typeface="Arial" panose="020B0604020202020204" pitchFamily="34" charset="0"/>
                </a:rPr>
                <a:t>Ω</a:t>
              </a:r>
              <a:r>
                <a:rPr lang="en-CA" sz="1600" dirty="0">
                  <a:latin typeface="Arial" panose="020B0604020202020204" pitchFamily="34" charset="0"/>
                  <a:cs typeface="Arial" panose="020B0604020202020204" pitchFamily="34" charset="0"/>
                </a:rPr>
                <a:t>m</a:t>
              </a:r>
            </a:p>
          </p:txBody>
        </p: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3C64A08-DF4F-1843-9426-19C49F38ECA7}"/>
              </a:ext>
            </a:extLst>
          </p:cNvPr>
          <p:cNvCxnSpPr>
            <a:cxnSpLocks/>
          </p:cNvCxnSpPr>
          <p:nvPr/>
        </p:nvCxnSpPr>
        <p:spPr>
          <a:xfrm flipV="1">
            <a:off x="6157166" y="5603761"/>
            <a:ext cx="511427" cy="512077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4D3538D-144F-5649-9003-005F6A83BCE5}"/>
              </a:ext>
            </a:extLst>
          </p:cNvPr>
          <p:cNvSpPr txBox="1"/>
          <p:nvPr/>
        </p:nvSpPr>
        <p:spPr>
          <a:xfrm rot="18843849">
            <a:off x="6045434" y="5765250"/>
            <a:ext cx="882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1000 m</a:t>
            </a:r>
            <a:endParaRPr lang="en-CA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38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307A1C1-9E3A-8844-A95E-F3ACF7A0AD63}"/>
              </a:ext>
            </a:extLst>
          </p:cNvPr>
          <p:cNvGrpSpPr/>
          <p:nvPr/>
        </p:nvGrpSpPr>
        <p:grpSpPr>
          <a:xfrm>
            <a:off x="909085" y="-2093439"/>
            <a:ext cx="10249138" cy="11049960"/>
            <a:chOff x="909085" y="-2093439"/>
            <a:chExt cx="10249138" cy="1104996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B8EC0D5-F395-514D-88A7-BE0A7BEE505D}"/>
                </a:ext>
              </a:extLst>
            </p:cNvPr>
            <p:cNvGrpSpPr/>
            <p:nvPr/>
          </p:nvGrpSpPr>
          <p:grpSpPr>
            <a:xfrm>
              <a:off x="909085" y="-2093439"/>
              <a:ext cx="10249138" cy="11044878"/>
              <a:chOff x="909085" y="-2093439"/>
              <a:chExt cx="10249138" cy="11044878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E490DC59-C3C4-7D40-B68F-C5747128E0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09085" y="-2093439"/>
                <a:ext cx="10249138" cy="11044878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D3126D-DA82-0B4A-BA86-7ADD5F9E7D2A}"/>
                  </a:ext>
                </a:extLst>
              </p:cNvPr>
              <p:cNvSpPr txBox="1"/>
              <p:nvPr/>
            </p:nvSpPr>
            <p:spPr>
              <a:xfrm rot="16200000">
                <a:off x="5726484" y="5994458"/>
                <a:ext cx="110836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z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2E96B4-7B06-2E4B-AF7A-A81F711B0D53}"/>
                  </a:ext>
                </a:extLst>
              </p:cNvPr>
              <p:cNvSpPr txBox="1"/>
              <p:nvPr/>
            </p:nvSpPr>
            <p:spPr>
              <a:xfrm>
                <a:off x="8400410" y="7573878"/>
                <a:ext cx="110836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y 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A4D5405-C33F-1642-A4DD-10D073C2C6CF}"/>
                  </a:ext>
                </a:extLst>
              </p:cNvPr>
              <p:cNvSpPr txBox="1"/>
              <p:nvPr/>
            </p:nvSpPr>
            <p:spPr>
              <a:xfrm>
                <a:off x="8317280" y="2059769"/>
                <a:ext cx="110836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y 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13F83D5-06D3-FF4D-8621-111BB2490862}"/>
                  </a:ext>
                </a:extLst>
              </p:cNvPr>
              <p:cNvSpPr txBox="1"/>
              <p:nvPr/>
            </p:nvSpPr>
            <p:spPr>
              <a:xfrm>
                <a:off x="3315789" y="3128941"/>
                <a:ext cx="110836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x 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9AF1579-FA33-5041-A199-7C0B08EC8425}"/>
                  </a:ext>
                </a:extLst>
              </p:cNvPr>
              <p:cNvSpPr txBox="1"/>
              <p:nvPr/>
            </p:nvSpPr>
            <p:spPr>
              <a:xfrm rot="16200000">
                <a:off x="599543" y="6262252"/>
                <a:ext cx="110836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y 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B99568D-21D8-714A-B976-5F6A0B10EDFE}"/>
                  </a:ext>
                </a:extLst>
              </p:cNvPr>
              <p:cNvSpPr txBox="1"/>
              <p:nvPr/>
            </p:nvSpPr>
            <p:spPr>
              <a:xfrm rot="16200000">
                <a:off x="599543" y="734286"/>
                <a:ext cx="110836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y 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31FF072-B09E-E04B-AB48-5D5C7473CEEB}"/>
                  </a:ext>
                </a:extLst>
              </p:cNvPr>
              <p:cNvSpPr txBox="1"/>
              <p:nvPr/>
            </p:nvSpPr>
            <p:spPr>
              <a:xfrm>
                <a:off x="8275715" y="-808124"/>
                <a:ext cx="110836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x = 25m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84536E1-29C8-FB46-86EE-2954C54C342B}"/>
                  </a:ext>
                </a:extLst>
              </p:cNvPr>
              <p:cNvSpPr txBox="1"/>
              <p:nvPr/>
            </p:nvSpPr>
            <p:spPr>
              <a:xfrm>
                <a:off x="8317280" y="4739043"/>
                <a:ext cx="1108364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x = 25m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5D0395B-742E-8344-8180-839647E7D642}"/>
                  </a:ext>
                </a:extLst>
              </p:cNvPr>
              <p:cNvSpPr txBox="1"/>
              <p:nvPr/>
            </p:nvSpPr>
            <p:spPr>
              <a:xfrm>
                <a:off x="2424542" y="-1431578"/>
                <a:ext cx="2900152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Current density at</a:t>
                </a:r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 z = 75m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45CEDD3-6DF8-364B-A215-1347A7DD1E2F}"/>
                  </a:ext>
                </a:extLst>
              </p:cNvPr>
              <p:cNvSpPr txBox="1"/>
              <p:nvPr/>
            </p:nvSpPr>
            <p:spPr>
              <a:xfrm>
                <a:off x="2424542" y="4137950"/>
                <a:ext cx="2900152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Current density </a:t>
                </a:r>
                <a:r>
                  <a:rPr lang="en-US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at z = 75m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7CF73A3-0C5D-6A4B-8FF0-1C4958F6DFA9}"/>
                  </a:ext>
                </a:extLst>
              </p:cNvPr>
              <p:cNvSpPr txBox="1"/>
              <p:nvPr/>
            </p:nvSpPr>
            <p:spPr>
              <a:xfrm>
                <a:off x="7504516" y="2985840"/>
                <a:ext cx="2900152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Current density </a:t>
                </a:r>
                <a:r>
                  <a:rPr lang="en-US" sz="16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(A-m</a:t>
                </a:r>
                <a:r>
                  <a:rPr lang="en-US" sz="1600" i="1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sz="16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FE88E81-ED67-5841-A69D-65081D4A1A1C}"/>
                  </a:ext>
                </a:extLst>
              </p:cNvPr>
              <p:cNvSpPr txBox="1"/>
              <p:nvPr/>
            </p:nvSpPr>
            <p:spPr>
              <a:xfrm>
                <a:off x="7504516" y="8524648"/>
                <a:ext cx="2900152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Current density </a:t>
                </a:r>
                <a:r>
                  <a:rPr lang="en-US" sz="16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(A-m</a:t>
                </a:r>
                <a:r>
                  <a:rPr lang="en-US" sz="1600" i="1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sz="16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02E1DBD-1E33-E242-A60D-B2667D2528BF}"/>
                </a:ext>
              </a:extLst>
            </p:cNvPr>
            <p:cNvSpPr txBox="1"/>
            <p:nvPr/>
          </p:nvSpPr>
          <p:spPr>
            <a:xfrm>
              <a:off x="3458888" y="8587189"/>
              <a:ext cx="110836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>
                  <a:latin typeface="Arial" panose="020B0604020202020204" pitchFamily="34" charset="0"/>
                  <a:cs typeface="Arial" panose="020B0604020202020204" pitchFamily="34" charset="0"/>
                </a:rPr>
                <a:t>x  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(</a:t>
              </a:r>
              <a:r>
                <a:rPr lang="en-US" i="1" dirty="0">
                  <a:latin typeface="Arial" panose="020B0604020202020204" pitchFamily="34" charset="0"/>
                  <a:cs typeface="Arial" panose="020B0604020202020204" pitchFamily="34" charset="0"/>
                </a:rPr>
                <a:t>m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4051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112</Words>
  <Application>Microsoft Macintosh PowerPoint</Application>
  <PresentationFormat>Widescreen</PresentationFormat>
  <Paragraphs>44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Seogi Kang</cp:lastModifiedBy>
  <cp:revision>13</cp:revision>
  <dcterms:created xsi:type="dcterms:W3CDTF">2018-04-27T16:14:04Z</dcterms:created>
  <dcterms:modified xsi:type="dcterms:W3CDTF">2019-03-07T23:55:37Z</dcterms:modified>
</cp:coreProperties>
</file>